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  <p:sldId id="259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2" r:id="rId18"/>
    <p:sldId id="263" r:id="rId19"/>
    <p:sldId id="264" r:id="rId20"/>
    <p:sldId id="266" r:id="rId21"/>
    <p:sldId id="267" r:id="rId22"/>
    <p:sldId id="268" r:id="rId23"/>
    <p:sldId id="292" r:id="rId24"/>
    <p:sldId id="295" r:id="rId25"/>
    <p:sldId id="269" r:id="rId26"/>
    <p:sldId id="270" r:id="rId27"/>
    <p:sldId id="271" r:id="rId28"/>
    <p:sldId id="273" r:id="rId29"/>
    <p:sldId id="293" r:id="rId30"/>
    <p:sldId id="296" r:id="rId31"/>
    <p:sldId id="297" r:id="rId32"/>
    <p:sldId id="29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8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71" d="100"/>
          <a:sy n="71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92DF-B8ED-4D1A-8122-CDAA0D85DB1C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7A22-B9C1-4776-AAF4-F254A74BEA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00D9-057A-4AF2-A9A0-2D40D7523715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B15E-F648-4AB2-9D61-5C29B5DB22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806C-6AE6-4117-93B2-8395AACDACB2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C82E-01FB-42B2-8166-E111ACAA44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28EC-11B2-47CD-9DCA-3A0C3F94DA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8351-6AA6-4668-B528-8B8985324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92D6-0F16-4414-9B34-CCF4B6ADDF98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70B5-2559-4B31-A64B-B289FF8BC4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96EA-0426-49EA-9645-C6EF1DFC12ED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3808-A862-4FC9-9D76-1A17E6FDB4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E881-4744-44F4-AAE0-74C8464E1DAD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9C2D-883B-46ED-8CB1-CFC644F6D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EBE1-8D53-400F-959C-37BDA5C0511C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5EF2-A9C1-482F-BE60-507570DA30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AC1D-5635-4BBA-B54F-4421F840ED9F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E28C-B430-4397-A342-BB6C94CA24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CF7-63BA-463F-B44B-78FA14BE8054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B92C-6C88-4C90-96F4-336B7B49D8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2955-4FCB-4557-9B2C-7BF6DFBF6630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53F1-98AB-4554-97A6-F4044900D2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CF50-4293-4B2C-B88D-5BDCFF7F6A13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65B2-D478-4D13-8746-E672CFCE1E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B9FA84-34CF-4EA1-A227-B33E687E304E}" type="datetimeFigureOut">
              <a:rPr lang="es-ES"/>
              <a:pPr>
                <a:defRPr/>
              </a:pPr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D0753-1CC5-463E-91FE-F6304088CA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ransition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8dE1Ha2Ywk&amp;feature=relate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8N9Fcl99Mc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dE1Ha2Ywk&amp;feature=related" TargetMode="External"/><Relationship Id="rId2" Type="http://schemas.openxmlformats.org/officeDocument/2006/relationships/hyperlink" Target="http://www.pnsd.msc.es/Categoria2/observa/estudios/hom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8N9Fcl99M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34925">
                  <a:solidFill>
                    <a:srgbClr val="C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CONSUMO DE DROGAS EN LA  ADOLESCENCIA</a:t>
            </a:r>
            <a:endParaRPr lang="es-ES" sz="4800" b="1" dirty="0">
              <a:ln w="34925">
                <a:solidFill>
                  <a:srgbClr val="C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" name="3 Botón de acción: Película">
            <a:hlinkClick r:id="rId3" highlightClick="1"/>
          </p:cNvPr>
          <p:cNvSpPr/>
          <p:nvPr/>
        </p:nvSpPr>
        <p:spPr>
          <a:xfrm>
            <a:off x="7956550" y="6092825"/>
            <a:ext cx="719138" cy="504825"/>
          </a:xfrm>
          <a:prstGeom prst="actionButtonMov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95288" y="0"/>
            <a:ext cx="38163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4663" y="260350"/>
            <a:ext cx="35274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COCAINA</a:t>
            </a:r>
            <a:endParaRPr lang="es-ES" sz="6600" dirty="0"/>
          </a:p>
        </p:txBody>
      </p:sp>
      <p:pic>
        <p:nvPicPr>
          <p:cNvPr id="24579" name="4 Marcador de contenido" descr="coca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3527425" cy="2592387"/>
          </a:xfrm>
        </p:spPr>
      </p:pic>
      <p:sp>
        <p:nvSpPr>
          <p:cNvPr id="24580" name="3 Marcador de contenido"/>
          <p:cNvSpPr>
            <a:spLocks noGrp="1"/>
          </p:cNvSpPr>
          <p:nvPr>
            <p:ph sz="half" idx="2"/>
          </p:nvPr>
        </p:nvSpPr>
        <p:spPr>
          <a:xfrm>
            <a:off x="4067175" y="1268413"/>
            <a:ext cx="4752975" cy="4824412"/>
          </a:xfrm>
        </p:spPr>
        <p:txBody>
          <a:bodyPr/>
          <a:lstStyle/>
          <a:p>
            <a:endParaRPr lang="es-ES" smtClean="0"/>
          </a:p>
          <a:p>
            <a:pPr algn="just">
              <a:buFont typeface="Arial" charset="0"/>
              <a:buNone/>
            </a:pPr>
            <a:r>
              <a:rPr lang="es-ES" smtClean="0"/>
              <a:t>	</a:t>
            </a:r>
            <a:r>
              <a:rPr lang="es-ES" smtClean="0">
                <a:latin typeface="Franklin Gothic Demi Cond" pitchFamily="34" charset="0"/>
              </a:rPr>
              <a:t>Después del cannabis, es la droga más demandada en España.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Es la droga que genera más demandas de tratamiento.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</a:t>
            </a:r>
            <a:r>
              <a:rPr lang="es-ES" b="1" u="sng" smtClean="0">
                <a:latin typeface="Franklin Gothic Demi Cond" pitchFamily="34" charset="0"/>
              </a:rPr>
              <a:t>Efectos</a:t>
            </a:r>
            <a:r>
              <a:rPr lang="es-ES" smtClean="0">
                <a:latin typeface="Franklin Gothic Demi Cond" pitchFamily="34" charset="0"/>
              </a:rPr>
              <a:t>: Hemorragias  nasales, ronquera, VIH, hepatitis, etc.</a:t>
            </a:r>
          </a:p>
        </p:txBody>
      </p:sp>
      <p:pic>
        <p:nvPicPr>
          <p:cNvPr id="24581" name="5 Imagen" descr="co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89363"/>
            <a:ext cx="3527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4572000" y="1341438"/>
            <a:ext cx="45720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5288" y="0"/>
            <a:ext cx="31686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188913"/>
            <a:ext cx="31781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ÉXTASIS</a:t>
            </a:r>
            <a:endParaRPr lang="es-ES" sz="66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5603" name="4 Marcador de contenido" descr="extas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2879725" cy="17145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19475" y="1457325"/>
            <a:ext cx="5400675" cy="54006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</a:t>
            </a:r>
            <a:r>
              <a:rPr lang="es-ES" sz="4000" dirty="0" smtClean="0">
                <a:latin typeface="Franklin Gothic Demi Cond" pitchFamily="34" charset="0"/>
              </a:rPr>
              <a:t>El éxtasis es una droga química.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4000" dirty="0" smtClean="0">
              <a:latin typeface="Franklin Gothic Demi Cond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dirty="0" smtClean="0">
                <a:latin typeface="Franklin Gothic Demi Cond" pitchFamily="34" charset="0"/>
              </a:rPr>
              <a:t>	</a:t>
            </a:r>
            <a:r>
              <a:rPr lang="es-ES" sz="4000" b="1" u="sng" dirty="0" smtClean="0">
                <a:latin typeface="Franklin Gothic Demi Cond" pitchFamily="34" charset="0"/>
              </a:rPr>
              <a:t>Efectos</a:t>
            </a:r>
            <a:r>
              <a:rPr lang="es-ES" sz="4000" dirty="0" smtClean="0">
                <a:latin typeface="Franklin Gothic Demi Cond" pitchFamily="34" charset="0"/>
              </a:rPr>
              <a:t>: Deshidratación, hipertensión, ansiedad, comportamientos violentos, etc.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4000" dirty="0" smtClean="0">
              <a:latin typeface="Franklin Gothic Demi Cond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dirty="0" smtClean="0">
                <a:latin typeface="Franklin Gothic Demi Cond" pitchFamily="34" charset="0"/>
              </a:rPr>
              <a:t>	Consumo minoritario en España.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4000" dirty="0" smtClean="0">
              <a:latin typeface="Franklin Gothic Demi Cond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dirty="0" smtClean="0">
                <a:latin typeface="Franklin Gothic Demi Cond" pitchFamily="34" charset="0"/>
              </a:rPr>
              <a:t>	Nueva forma del éxtasis: “cristal”.</a:t>
            </a:r>
            <a:endParaRPr lang="es-ES" sz="4000" dirty="0">
              <a:latin typeface="Franklin Gothic Demi Cond" pitchFamily="34" charset="0"/>
            </a:endParaRPr>
          </a:p>
        </p:txBody>
      </p:sp>
      <p:pic>
        <p:nvPicPr>
          <p:cNvPr id="25605" name="7 Imagen" descr="3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3706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8 Imagen" descr="12454255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49500"/>
            <a:ext cx="2879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3851275" y="1341438"/>
            <a:ext cx="5292725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0"/>
            <a:ext cx="3455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375" y="260350"/>
            <a:ext cx="57721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73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ANFETAMINAS</a:t>
            </a:r>
            <a:endParaRPr lang="es-ES" sz="73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6627" name="4 Marcador de contenido" descr="anfetaminas3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3168650" cy="228441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79838" y="1341438"/>
            <a:ext cx="4679950" cy="48529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	</a:t>
            </a:r>
            <a:r>
              <a:rPr lang="es-ES" dirty="0" smtClean="0">
                <a:latin typeface="Franklin Gothic Demi Cond" pitchFamily="34" charset="0"/>
              </a:rPr>
              <a:t>Son derivados químicos.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El órgano más afectado es el hígado.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</a:t>
            </a:r>
            <a:r>
              <a:rPr lang="es-ES" b="1" u="sng" dirty="0" smtClean="0">
                <a:latin typeface="Franklin Gothic Demi Cond" pitchFamily="34" charset="0"/>
              </a:rPr>
              <a:t>Efectos</a:t>
            </a:r>
            <a:r>
              <a:rPr lang="es-ES" dirty="0" smtClean="0">
                <a:latin typeface="Franklin Gothic Demi Cond" pitchFamily="34" charset="0"/>
              </a:rPr>
              <a:t>: Euforia, agresividad, fatiga, insomnio…etc.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Su consumo es esporádico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6629" name="5 Imagen" descr="anfetamin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31511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4211638" y="1341438"/>
            <a:ext cx="4932362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23850" y="0"/>
            <a:ext cx="30956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41638" y="260350"/>
            <a:ext cx="620236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54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TRANQUILIZANTES</a:t>
            </a:r>
            <a:endParaRPr lang="es-ES" sz="54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7651" name="4 Marcador de contenido" descr="barbituric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2808287" cy="1871663"/>
          </a:xfrm>
        </p:spPr>
      </p:pic>
      <p:sp>
        <p:nvSpPr>
          <p:cNvPr id="27652" name="3 Marcador de contenido"/>
          <p:cNvSpPr>
            <a:spLocks noGrp="1"/>
          </p:cNvSpPr>
          <p:nvPr>
            <p:ph sz="half" idx="2"/>
          </p:nvPr>
        </p:nvSpPr>
        <p:spPr>
          <a:xfrm>
            <a:off x="3203575" y="1484313"/>
            <a:ext cx="5724525" cy="4968875"/>
          </a:xfrm>
        </p:spPr>
        <p:txBody>
          <a:bodyPr/>
          <a:lstStyle/>
          <a:p>
            <a:endParaRPr lang="es-ES" smtClean="0"/>
          </a:p>
          <a:p>
            <a:pPr algn="just">
              <a:buFont typeface="Arial" charset="0"/>
              <a:buNone/>
            </a:pPr>
            <a:r>
              <a:rPr lang="es-ES" smtClean="0"/>
              <a:t>	</a:t>
            </a:r>
            <a:r>
              <a:rPr lang="es-ES" smtClean="0">
                <a:latin typeface="Franklin Gothic Demi Cond" pitchFamily="34" charset="0"/>
              </a:rPr>
              <a:t>Incluyen:</a:t>
            </a:r>
            <a:r>
              <a:rPr lang="es-ES" smtClean="0"/>
              <a:t> </a:t>
            </a:r>
            <a:r>
              <a:rPr lang="es-ES" smtClean="0">
                <a:latin typeface="Franklin Gothic Demi Cond" pitchFamily="34" charset="0"/>
              </a:rPr>
              <a:t>Antidepresivos, barbitúricos y  benzodiacepinas. 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Aumenta el riesgo al mezclarlos con alcohol</a:t>
            </a:r>
          </a:p>
          <a:p>
            <a:pPr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</a:t>
            </a:r>
            <a:r>
              <a:rPr lang="es-ES" b="1" u="sng" smtClean="0">
                <a:latin typeface="Franklin Gothic Demi Cond" pitchFamily="34" charset="0"/>
              </a:rPr>
              <a:t>Efectos</a:t>
            </a:r>
            <a:r>
              <a:rPr lang="es-ES" smtClean="0">
                <a:latin typeface="Franklin Gothic Demi Cond" pitchFamily="34" charset="0"/>
              </a:rPr>
              <a:t>: Insomnio, ansiedad, sudores fríos, paradas respiratorias…</a:t>
            </a:r>
          </a:p>
        </p:txBody>
      </p:sp>
      <p:pic>
        <p:nvPicPr>
          <p:cNvPr id="27653" name="5 Imagen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5400"/>
            <a:ext cx="2808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6 Imagen" descr="images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28082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635375" y="1341438"/>
            <a:ext cx="5508625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3850" y="0"/>
            <a:ext cx="2663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6238" y="260350"/>
            <a:ext cx="59150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ALUCINÓGENOS</a:t>
            </a:r>
            <a:endParaRPr lang="es-ES" sz="66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8675" name="4 Marcador de contenido" descr="ls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2374900" cy="17272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16238" y="1700213"/>
            <a:ext cx="5184775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</a:t>
            </a:r>
            <a:r>
              <a:rPr lang="es-ES" sz="3000" dirty="0" smtClean="0">
                <a:latin typeface="Franklin Gothic Demi Cond" pitchFamily="34" charset="0"/>
              </a:rPr>
              <a:t>Comprende sustancias como la LSD, la psilocibina y la </a:t>
            </a:r>
            <a:r>
              <a:rPr lang="es-ES" sz="3000" dirty="0" err="1" smtClean="0">
                <a:latin typeface="Franklin Gothic Demi Cond" pitchFamily="34" charset="0"/>
              </a:rPr>
              <a:t>ketamina</a:t>
            </a:r>
            <a:r>
              <a:rPr lang="es-ES" sz="3000" dirty="0" smtClean="0">
                <a:latin typeface="Franklin Gothic Demi Cond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dirty="0" smtClean="0">
                <a:latin typeface="Franklin Gothic Demi Cond" pitchFamily="34" charset="0"/>
              </a:rPr>
              <a:t>	La ketamina es utilizada como anestésico para animales.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dirty="0" smtClean="0">
                <a:latin typeface="Franklin Gothic Demi Cond" pitchFamily="34" charset="0"/>
              </a:rPr>
              <a:t>	Uso mayoritariamente esporádico</a:t>
            </a:r>
            <a:r>
              <a:rPr lang="es-ES" sz="3000" dirty="0" smtClean="0"/>
              <a:t>.</a:t>
            </a:r>
            <a:endParaRPr lang="es-ES" sz="3000" dirty="0"/>
          </a:p>
        </p:txBody>
      </p:sp>
      <p:pic>
        <p:nvPicPr>
          <p:cNvPr id="28677" name="5 Imagen" descr="alucinogen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237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6 Imagen" descr="ketamina_liqui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2374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276600" y="1341438"/>
            <a:ext cx="58674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3850" y="0"/>
            <a:ext cx="3384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838" y="260350"/>
            <a:ext cx="33940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HEROÍNA</a:t>
            </a:r>
            <a:endParaRPr lang="es-ES" dirty="0"/>
          </a:p>
        </p:txBody>
      </p:sp>
      <p:pic>
        <p:nvPicPr>
          <p:cNvPr id="29699" name="4 Marcador de contenido" descr="hero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3095625" cy="2519363"/>
          </a:xfrm>
        </p:spPr>
      </p:pic>
      <p:sp>
        <p:nvSpPr>
          <p:cNvPr id="29700" name="3 Marcador de contenido"/>
          <p:cNvSpPr>
            <a:spLocks noGrp="1"/>
          </p:cNvSpPr>
          <p:nvPr>
            <p:ph sz="half" idx="2"/>
          </p:nvPr>
        </p:nvSpPr>
        <p:spPr>
          <a:xfrm>
            <a:off x="3563938" y="1557338"/>
            <a:ext cx="5184775" cy="4856162"/>
          </a:xfrm>
        </p:spPr>
        <p:txBody>
          <a:bodyPr/>
          <a:lstStyle/>
          <a:p>
            <a:endParaRPr lang="es-ES" smtClean="0"/>
          </a:p>
          <a:p>
            <a:pPr algn="just">
              <a:buFont typeface="Arial" charset="0"/>
              <a:buNone/>
            </a:pPr>
            <a:r>
              <a:rPr lang="es-ES" smtClean="0"/>
              <a:t>	</a:t>
            </a:r>
            <a:r>
              <a:rPr lang="es-ES" smtClean="0">
                <a:latin typeface="Franklin Gothic Demi Cond" pitchFamily="34" charset="0"/>
              </a:rPr>
              <a:t>Es un derivado de la morfina.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Una de las drogas más adictivas.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</a:t>
            </a:r>
            <a:r>
              <a:rPr lang="es-ES" b="1" u="sng" smtClean="0">
                <a:latin typeface="Franklin Gothic Demi Cond" pitchFamily="34" charset="0"/>
              </a:rPr>
              <a:t>Efectos:</a:t>
            </a:r>
            <a:r>
              <a:rPr lang="es-ES" smtClean="0">
                <a:latin typeface="Franklin Gothic Demi Cond" pitchFamily="34" charset="0"/>
              </a:rPr>
              <a:t> Alucinaciones, euforia, nauseas, somnolencia, reacciones alérgicas…etc.</a:t>
            </a:r>
          </a:p>
        </p:txBody>
      </p:sp>
      <p:pic>
        <p:nvPicPr>
          <p:cNvPr id="29701" name="5 Imagen" descr="Heroina_Alejandro_Villarroya_1_46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3095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995738" y="1341438"/>
            <a:ext cx="5148262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95288" y="0"/>
            <a:ext cx="30972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675" y="260350"/>
            <a:ext cx="67071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INHALABLES VOLÁTILES</a:t>
            </a:r>
            <a:endParaRPr lang="es-ES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30723" name="4 Marcador de contenido" descr="popper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2808288" cy="165576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19475" y="1341438"/>
            <a:ext cx="5256213" cy="50403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	</a:t>
            </a:r>
            <a:r>
              <a:rPr lang="es-ES" dirty="0" err="1" smtClean="0">
                <a:latin typeface="Franklin Gothic Demi Cond" pitchFamily="34" charset="0"/>
              </a:rPr>
              <a:t>Poppers</a:t>
            </a:r>
            <a:r>
              <a:rPr lang="es-ES" dirty="0" smtClean="0">
                <a:latin typeface="Franklin Gothic Demi Cond" pitchFamily="34" charset="0"/>
              </a:rPr>
              <a:t>, disolventes, pegamentos, cola y gasolina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Los más consumidos son los </a:t>
            </a:r>
            <a:r>
              <a:rPr lang="es-ES" dirty="0" err="1" smtClean="0">
                <a:latin typeface="Franklin Gothic Demi Cond" pitchFamily="34" charset="0"/>
              </a:rPr>
              <a:t>poppers</a:t>
            </a:r>
            <a:r>
              <a:rPr lang="es-ES" dirty="0" smtClean="0">
                <a:latin typeface="Franklin Gothic Demi Cond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latin typeface="Franklin Gothic Demi Cond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Franklin Gothic Demi Cond" pitchFamily="34" charset="0"/>
              </a:rPr>
              <a:t>	</a:t>
            </a:r>
            <a:r>
              <a:rPr lang="es-ES" b="1" u="sng" dirty="0" smtClean="0">
                <a:latin typeface="Franklin Gothic Demi Cond" pitchFamily="34" charset="0"/>
              </a:rPr>
              <a:t>Efectos</a:t>
            </a:r>
            <a:r>
              <a:rPr lang="es-ES" dirty="0" smtClean="0">
                <a:latin typeface="Franklin Gothic Demi Cond" pitchFamily="34" charset="0"/>
              </a:rPr>
              <a:t>: Enrojecimiento de la cara y cuello, náuseas, dolor de cabeza, vómitos, aumento de la frecuencia cardiaca…etc.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30725" name="5 Imagen" descr="pegament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209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6 Imagen" descr="drogas innalador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437063"/>
            <a:ext cx="28082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779838" y="1268413"/>
            <a:ext cx="5364162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350"/>
            <a:ext cx="9144000" cy="129698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25400">
                  <a:solidFill>
                    <a:srgbClr val="C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3. EDAD MEDIA DE INICIO EN EL CONSUMO</a:t>
            </a:r>
            <a:endParaRPr lang="es-ES" sz="4400" dirty="0">
              <a:ln w="25400">
                <a:solidFill>
                  <a:srgbClr val="C00000"/>
                </a:solidFill>
                <a:prstDash val="solid"/>
              </a:ln>
              <a:latin typeface="Franklin Gothic Demi Cond" pitchFamily="34" charset="0"/>
            </a:endParaRPr>
          </a:p>
        </p:txBody>
      </p:sp>
      <p:pic>
        <p:nvPicPr>
          <p:cNvPr id="7" name="6 Imagen" descr="taba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24447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annab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0686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alcohol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916113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987675" y="5157788"/>
            <a:ext cx="320992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>
                <a:ln w="12700">
                  <a:noFill/>
                  <a:prstDash val="solid"/>
                </a:ln>
                <a:effectLst>
                  <a:outerShdw blurRad="41275" dist="20320" dir="1800000" sx="103000" sy="103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79,6%</a:t>
            </a:r>
            <a:endParaRPr lang="es-ES" sz="9600" b="1" dirty="0">
              <a:ln w="12700">
                <a:noFill/>
                <a:prstDash val="solid"/>
              </a:ln>
              <a:effectLst>
                <a:outerShdw blurRad="41275" dist="20320" dir="1800000" sx="103000" sy="103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9750" y="4941888"/>
            <a:ext cx="2058988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2700">
                  <a:noFill/>
                  <a:prstDash val="solid"/>
                </a:ln>
                <a:effectLst>
                  <a:outerShdw blurRad="41275" dist="20320" dir="1800000" sx="103000" sy="103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46,1%</a:t>
            </a:r>
            <a:endParaRPr lang="es-ES" sz="6000" b="1" dirty="0">
              <a:ln w="12700">
                <a:noFill/>
                <a:prstDash val="solid"/>
              </a:ln>
              <a:effectLst>
                <a:outerShdw blurRad="41275" dist="20320" dir="1800000" sx="103000" sy="103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75463" y="4941888"/>
            <a:ext cx="1570037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2700">
                  <a:noFill/>
                  <a:prstDash val="solid"/>
                </a:ln>
                <a:effectLst>
                  <a:outerShdw blurRad="41275" dist="20320" dir="1800000" sx="103000" sy="103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36,2%</a:t>
            </a:r>
            <a:endParaRPr lang="es-ES" sz="4400" b="1" dirty="0">
              <a:ln w="12700">
                <a:noFill/>
                <a:prstDash val="solid"/>
              </a:ln>
              <a:effectLst>
                <a:outerShdw blurRad="41275" dist="20320" dir="1800000" sx="103000" sy="103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1754" name="10 CuadroTexto"/>
          <p:cNvSpPr txBox="1">
            <a:spLocks noChangeArrowheads="1"/>
          </p:cNvSpPr>
          <p:nvPr/>
        </p:nvSpPr>
        <p:spPr bwMode="auto">
          <a:xfrm>
            <a:off x="971550" y="1628775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Franklin Gothic Demi Cond" pitchFamily="34" charset="0"/>
              </a:rPr>
              <a:t>Drogas más consumidas por los jóvenes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1 Imagen" descr="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750" y="1557338"/>
            <a:ext cx="8064500" cy="4824412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771" name="3 CuadroTexto"/>
          <p:cNvSpPr txBox="1">
            <a:spLocks noChangeArrowheads="1"/>
          </p:cNvSpPr>
          <p:nvPr/>
        </p:nvSpPr>
        <p:spPr bwMode="auto">
          <a:xfrm>
            <a:off x="1116013" y="404813"/>
            <a:ext cx="68405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500">
                <a:latin typeface="Franklin Gothic Demi Cond" pitchFamily="34" charset="0"/>
              </a:rPr>
              <a:t>Evolución de la edad de inicio en el consumo de drogas entre 1994 y 2006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CuadroTexto"/>
          <p:cNvSpPr txBox="1">
            <a:spLocks noChangeArrowheads="1"/>
          </p:cNvSpPr>
          <p:nvPr/>
        </p:nvSpPr>
        <p:spPr bwMode="auto">
          <a:xfrm>
            <a:off x="468313" y="188913"/>
            <a:ext cx="8207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4400">
                <a:latin typeface="Franklin Gothic Demi Cond" pitchFamily="34" charset="0"/>
              </a:rPr>
              <a:t>Drogas ilícitas entre gente muy joven </a:t>
            </a:r>
          </a:p>
          <a:p>
            <a:pPr algn="just"/>
            <a:r>
              <a:rPr lang="es-ES" sz="4400">
                <a:latin typeface="Franklin Gothic Demi Cond" pitchFamily="34" charset="0"/>
              </a:rPr>
              <a:t>(menos de 15 años)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043608" y="2636912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ZONAS MARGINALES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27584" y="4365104"/>
            <a:ext cx="3528392" cy="14401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TRANSTORNOS PSICOLÓGICOS Y SOCIALES</a:t>
            </a:r>
            <a:endParaRPr lang="es-ES" sz="2800" dirty="0">
              <a:latin typeface="Franklin Gothic Demi Cond" pitchFamily="34" charset="0"/>
            </a:endParaRPr>
          </a:p>
        </p:txBody>
      </p:sp>
      <p:pic>
        <p:nvPicPr>
          <p:cNvPr id="33800" name="4 Imagen" descr="79167652-2-153652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1650"/>
            <a:ext cx="3505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971550" y="0"/>
            <a:ext cx="0" cy="6858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260350"/>
            <a:ext cx="9144000" cy="129698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763688" y="404664"/>
            <a:ext cx="554461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>
                <a:ln w="38100">
                  <a:solidFill>
                    <a:srgbClr val="C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ÍNDICE</a:t>
            </a:r>
            <a:endParaRPr lang="es-ES" sz="6600" dirty="0">
              <a:latin typeface="Franklin Gothic Demi Cond" pitchFamily="34" charset="0"/>
            </a:endParaRPr>
          </a:p>
        </p:txBody>
      </p:sp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1187450" y="1700213"/>
            <a:ext cx="6913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Introducción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Jóvenes y las distintas drogas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Edad media de inicio en el consumo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Diferencias entre chicos y chicas en el consumo de drogas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Diferencias en el consumo de drogas por C.C.A.A.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Percepción del riesgo y la disponibilidad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Consumo de drogas en el grupo de iguales</a:t>
            </a:r>
          </a:p>
          <a:p>
            <a:pPr marL="342900" indent="-342900">
              <a:buFontTx/>
              <a:buAutoNum type="arabicPeriod"/>
            </a:pPr>
            <a:endParaRPr lang="es-ES" sz="2000">
              <a:latin typeface="Franklin Gothic Demi Con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000">
                <a:latin typeface="Franklin Gothic Demi Cond" pitchFamily="34" charset="0"/>
              </a:rPr>
              <a:t>Abordaje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2133600"/>
            <a:ext cx="4932362" cy="4525963"/>
          </a:xfrm>
        </p:spPr>
        <p:txBody>
          <a:bodyPr/>
          <a:lstStyle/>
          <a:p>
            <a:endParaRPr lang="es-ES" sz="2400" smtClean="0"/>
          </a:p>
          <a:p>
            <a:pPr algn="just">
              <a:buFont typeface="Arial" charset="0"/>
              <a:buNone/>
            </a:pPr>
            <a:r>
              <a:rPr lang="es-ES" sz="2800" smtClean="0">
                <a:latin typeface="Franklin Gothic Demi Cond" pitchFamily="34" charset="0"/>
              </a:rPr>
              <a:t>	Debemos centrarnos en el punto de vista social y fisiológico.</a:t>
            </a:r>
          </a:p>
          <a:p>
            <a:pPr algn="just">
              <a:buFont typeface="Arial" charset="0"/>
              <a:buNone/>
            </a:pPr>
            <a:endParaRPr lang="es-ES" sz="2800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z="2800" smtClean="0">
                <a:latin typeface="Franklin Gothic Demi Cond" pitchFamily="34" charset="0"/>
              </a:rPr>
              <a:t>	Las drogas afectan en mayor medida a las mujeres debido a su constitución física.</a:t>
            </a:r>
          </a:p>
          <a:p>
            <a:endParaRPr lang="es-ES" sz="2400" smtClean="0"/>
          </a:p>
        </p:txBody>
      </p:sp>
      <p:sp>
        <p:nvSpPr>
          <p:cNvPr id="7" name="6 Rectángulo"/>
          <p:cNvSpPr/>
          <p:nvPr/>
        </p:nvSpPr>
        <p:spPr>
          <a:xfrm>
            <a:off x="0" y="332656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4. DIFERENCIAS POR SEXO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EN EL CONSUMO DE DROGAS</a:t>
            </a:r>
            <a:endParaRPr lang="es-ES" sz="4000" dirty="0">
              <a:ln w="222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34819" name="Picture 8" descr="drog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40386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33845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TABACO</a:t>
            </a:r>
            <a:endParaRPr lang="es-ES" sz="6600" dirty="0">
              <a:solidFill>
                <a:srgbClr val="002060"/>
              </a:solidFill>
              <a:effectLst>
                <a:outerShdw blurRad="50800" dist="38100" dir="5400000" sx="102000" sy="102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205038"/>
            <a:ext cx="4464050" cy="36893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s-ES" sz="2800" smtClean="0">
                <a:latin typeface="Franklin Gothic Demi Cond" pitchFamily="34" charset="0"/>
              </a:rPr>
              <a:t>	Inicio más tardío y efectos más perjudiciales en el caso de las mujeres.</a:t>
            </a:r>
          </a:p>
          <a:p>
            <a:pPr algn="just">
              <a:lnSpc>
                <a:spcPct val="90000"/>
              </a:lnSpc>
            </a:pPr>
            <a:endParaRPr lang="es-ES" sz="2800" smtClean="0">
              <a:latin typeface="Franklin Gothic Demi Cond" pitchFamily="34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s-ES" sz="2800" smtClean="0">
                <a:latin typeface="Franklin Gothic Demi Cond" pitchFamily="34" charset="0"/>
              </a:rPr>
              <a:t>	National Institute on Drug Addiction (NIDA): Es más difícil para las mujeres iniciar la abstinencia.</a:t>
            </a:r>
          </a:p>
        </p:txBody>
      </p:sp>
      <p:pic>
        <p:nvPicPr>
          <p:cNvPr id="35843" name="Picture 5" descr="foto taba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052513"/>
            <a:ext cx="4211637" cy="4775200"/>
          </a:xfrm>
        </p:spPr>
      </p:pic>
      <p:cxnSp>
        <p:nvCxnSpPr>
          <p:cNvPr id="5" name="4 Conector recto"/>
          <p:cNvCxnSpPr/>
          <p:nvPr/>
        </p:nvCxnSpPr>
        <p:spPr>
          <a:xfrm flipH="1">
            <a:off x="0" y="1773238"/>
            <a:ext cx="3851275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116013" y="1268413"/>
            <a:ext cx="6840537" cy="489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188913"/>
            <a:ext cx="749935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800" b="1" dirty="0" smtClean="0"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DIFERENCIAS EN EL CONSUMO</a:t>
            </a:r>
            <a:endParaRPr lang="es-ES" sz="4800" b="1" dirty="0">
              <a:effectLst>
                <a:outerShdw blurRad="50800" dist="38100" dir="5400000" sx="102000" sy="102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36868" name="7 Imagen" descr="sign-26292_64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700213"/>
            <a:ext cx="403225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51520" y="3284984"/>
            <a:ext cx="1872208" cy="64807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TABACO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1520" y="4653136"/>
            <a:ext cx="2520280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Franklin Gothic Demi Cond" pitchFamily="34" charset="0"/>
              </a:rPr>
              <a:t>TRANQUILIZANTES</a:t>
            </a:r>
            <a:endParaRPr lang="es-ES" sz="2400" dirty="0">
              <a:latin typeface="Franklin Gothic Demi Cond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020272" y="1700808"/>
            <a:ext cx="1800200" cy="36724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RESTO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DROGAS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771800" y="5805264"/>
            <a:ext cx="3528392" cy="7474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Franklin Gothic Demi Cond" pitchFamily="34" charset="0"/>
              </a:rPr>
              <a:t>ALCOHOL</a:t>
            </a:r>
            <a:endParaRPr lang="es-ES" sz="4000" dirty="0">
              <a:latin typeface="Franklin Gothic Demi Con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1700808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SOMNÍFEROS</a:t>
            </a:r>
            <a:endParaRPr lang="es-ES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:\tabla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49250"/>
            <a:ext cx="63373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87450" y="296863"/>
            <a:ext cx="6480175" cy="6264275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188" y="1700213"/>
            <a:ext cx="7993062" cy="453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827088" y="404813"/>
            <a:ext cx="74898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CONCLUSIONES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1994: se consumía más alcohol y tabaco que en 2010 tanto en hombres como en mujeres.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2010: se consume más cannabis, cocaína y heroína que en 1994 tanto en hombres como en mujeres.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En los 30 últimos días el consumo de drogas es mayor en los chicos que en las chicas, en comparación con el consumo esporádico.</a:t>
            </a:r>
            <a:endParaRPr lang="es-ES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196975"/>
            <a:ext cx="7092950" cy="32956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latin typeface="Franklin Gothic Demi Cond" pitchFamily="34" charset="0"/>
              </a:rPr>
              <a:t>	</a:t>
            </a:r>
            <a:r>
              <a:rPr lang="es-ES" sz="48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ESTUDES</a:t>
            </a:r>
            <a:r>
              <a:rPr lang="es-ES" sz="2800" dirty="0">
                <a:latin typeface="Franklin Gothic Demi Cond" pitchFamily="34" charset="0"/>
              </a:rPr>
              <a:t>: </a:t>
            </a:r>
            <a:r>
              <a:rPr lang="es-ES" sz="2800" dirty="0" smtClean="0">
                <a:latin typeface="Franklin Gothic Demi Cond" pitchFamily="34" charset="0"/>
              </a:rPr>
              <a:t>encuesta sobre </a:t>
            </a:r>
            <a:r>
              <a:rPr lang="es-ES" sz="2800" dirty="0">
                <a:latin typeface="Franklin Gothic Demi Cond" pitchFamily="34" charset="0"/>
              </a:rPr>
              <a:t>las diferencias </a:t>
            </a:r>
            <a:r>
              <a:rPr lang="es-ES" sz="2800" dirty="0" err="1">
                <a:latin typeface="Franklin Gothic Demi Cond" pitchFamily="34" charset="0"/>
              </a:rPr>
              <a:t>interautonómicas</a:t>
            </a:r>
            <a:r>
              <a:rPr lang="es-ES" sz="2800" dirty="0">
                <a:latin typeface="Franklin Gothic Demi Cond" pitchFamily="34" charset="0"/>
              </a:rPr>
              <a:t> con respecto al consumo de tabaco, alcohol o cannabis.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332656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5. DIFERENCIAS EN EL CONSUMO DE DROGAS POR COMUNIDADES AUTÓNOMAS</a:t>
            </a:r>
            <a:endParaRPr lang="es-ES" sz="4000" dirty="0">
              <a:ln w="222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39939" name="7 Imagen" descr="ESTU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644900"/>
            <a:ext cx="41036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jovenes fumando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07375" cy="5472112"/>
          </a:xfrm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4076700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7200" b="1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14,8 </a:t>
            </a:r>
            <a:r>
              <a:rPr lang="es-ES" sz="7200" b="1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%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968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6600" dirty="0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Tabaco (2006</a:t>
            </a:r>
            <a:r>
              <a:rPr lang="es-ES" sz="6600" dirty="0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779838" y="4221163"/>
            <a:ext cx="252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6000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22,2%</a:t>
            </a:r>
            <a:r>
              <a:rPr lang="es-ES" sz="6000" dirty="0">
                <a:latin typeface="Franklin Gothic Demi Cond" pitchFamily="34" charset="0"/>
              </a:rPr>
              <a:t>                         </a:t>
            </a:r>
            <a:endParaRPr lang="es-ES" sz="6000" dirty="0">
              <a:latin typeface="Franklin Gothic Demi Con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3568" y="5301208"/>
            <a:ext cx="2520280" cy="13955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MEDIA DE FUMADORES DIARIOS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635896" y="5301208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ARAGÓN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28184" y="5301208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MELILLA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59563" y="4365625"/>
            <a:ext cx="1657350" cy="830263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2,3%</a:t>
            </a:r>
            <a:endParaRPr lang="es-ES" sz="4800" dirty="0">
              <a:solidFill>
                <a:srgbClr val="FFFF0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0975" name="11 CuadroTexto"/>
          <p:cNvSpPr txBox="1">
            <a:spLocks noChangeArrowheads="1"/>
          </p:cNvSpPr>
          <p:nvPr/>
        </p:nvSpPr>
        <p:spPr bwMode="auto">
          <a:xfrm>
            <a:off x="4427538" y="5749925"/>
            <a:ext cx="72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600">
                <a:latin typeface="Franklin Gothic Demi Cond" pitchFamily="34" charset="0"/>
              </a:rPr>
              <a:t>+</a:t>
            </a:r>
          </a:p>
        </p:txBody>
      </p:sp>
      <p:sp>
        <p:nvSpPr>
          <p:cNvPr id="40976" name="12 CuadroTexto"/>
          <p:cNvSpPr txBox="1">
            <a:spLocks noChangeArrowheads="1"/>
          </p:cNvSpPr>
          <p:nvPr/>
        </p:nvSpPr>
        <p:spPr bwMode="auto">
          <a:xfrm>
            <a:off x="7164388" y="5445125"/>
            <a:ext cx="647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600">
                <a:latin typeface="Franklin Gothic Demi Cond" pitchFamily="34" charset="0"/>
              </a:rPr>
              <a:t>-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alcoho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43887" cy="5256212"/>
          </a:xfrm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979613" y="404813"/>
            <a:ext cx="5184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6600" dirty="0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Alcohol (2006)</a:t>
            </a:r>
            <a:endParaRPr lang="es-ES" sz="6600" dirty="0"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58888" y="3860800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7200">
                <a:solidFill>
                  <a:srgbClr val="FFFF00"/>
                </a:solidFill>
                <a:latin typeface="Franklin Gothic Demi Cond" pitchFamily="34" charset="0"/>
              </a:rPr>
              <a:t>58%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140200" y="4005263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>
                <a:solidFill>
                  <a:srgbClr val="FFFF00"/>
                </a:solidFill>
                <a:latin typeface="Franklin Gothic Demi Cond" pitchFamily="34" charset="0"/>
              </a:rPr>
              <a:t>70,8%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39552" y="5085184"/>
            <a:ext cx="3240360" cy="14401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MEDIA DE CONSUMO DE ALCOHOL (ÚLTIMOS 30 DÍAS)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95936" y="5085184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PAÍS VASCO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372200" y="5085184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CEUTA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732588" y="4149725"/>
            <a:ext cx="1943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>
                <a:solidFill>
                  <a:srgbClr val="FFFF00"/>
                </a:solidFill>
                <a:latin typeface="Franklin Gothic Demi Cond" pitchFamily="34" charset="0"/>
              </a:rPr>
              <a:t>25,6%</a:t>
            </a:r>
          </a:p>
        </p:txBody>
      </p:sp>
      <p:sp>
        <p:nvSpPr>
          <p:cNvPr id="41999" name="11 Rectángulo"/>
          <p:cNvSpPr>
            <a:spLocks noChangeArrowheads="1"/>
          </p:cNvSpPr>
          <p:nvPr/>
        </p:nvSpPr>
        <p:spPr bwMode="auto">
          <a:xfrm>
            <a:off x="4787900" y="5749925"/>
            <a:ext cx="511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600">
                <a:latin typeface="Franklin Gothic Demi Cond" pitchFamily="34" charset="0"/>
              </a:rPr>
              <a:t>+</a:t>
            </a:r>
          </a:p>
        </p:txBody>
      </p:sp>
      <p:sp>
        <p:nvSpPr>
          <p:cNvPr id="42000" name="12 Rectángulo"/>
          <p:cNvSpPr>
            <a:spLocks noChangeArrowheads="1"/>
          </p:cNvSpPr>
          <p:nvPr/>
        </p:nvSpPr>
        <p:spPr bwMode="auto">
          <a:xfrm>
            <a:off x="7235825" y="5445125"/>
            <a:ext cx="520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600">
                <a:latin typeface="Franklin Gothic Demi Cond" pitchFamily="34" charset="0"/>
              </a:rPr>
              <a:t>-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3 Imagen" descr="CANNAB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19250" y="404813"/>
            <a:ext cx="5905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dirty="0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Cannabis (2006)</a:t>
            </a:r>
            <a:endParaRPr lang="es-ES" sz="6600" dirty="0"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650" y="4005263"/>
            <a:ext cx="28082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29,8%</a:t>
            </a:r>
            <a:endParaRPr lang="es-ES" sz="7200" dirty="0">
              <a:solidFill>
                <a:srgbClr val="FFFF0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79838" y="4149725"/>
            <a:ext cx="2376487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39,9%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83568" y="5229200"/>
            <a:ext cx="2520280" cy="13955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MEDIA DE CONSUMO DE CANNABIS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707904" y="5301208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NAVARRA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28184" y="5301208"/>
            <a:ext cx="2232248" cy="7200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CEUTA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75463" y="4292600"/>
            <a:ext cx="1441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rgbClr val="FFFF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7%</a:t>
            </a:r>
            <a:endParaRPr lang="es-ES" sz="4800" dirty="0">
              <a:solidFill>
                <a:srgbClr val="FFFF0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3023" name="11 Rectángulo"/>
          <p:cNvSpPr>
            <a:spLocks noChangeArrowheads="1"/>
          </p:cNvSpPr>
          <p:nvPr/>
        </p:nvSpPr>
        <p:spPr bwMode="auto">
          <a:xfrm>
            <a:off x="4500563" y="5749925"/>
            <a:ext cx="617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600">
                <a:latin typeface="Franklin Gothic Demi Cond" pitchFamily="34" charset="0"/>
              </a:rPr>
              <a:t>+</a:t>
            </a:r>
          </a:p>
        </p:txBody>
      </p:sp>
      <p:sp>
        <p:nvSpPr>
          <p:cNvPr id="43024" name="12 Rectángulo"/>
          <p:cNvSpPr>
            <a:spLocks noChangeArrowheads="1"/>
          </p:cNvSpPr>
          <p:nvPr/>
        </p:nvSpPr>
        <p:spPr bwMode="auto">
          <a:xfrm>
            <a:off x="7092950" y="5445125"/>
            <a:ext cx="519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600">
                <a:latin typeface="Franklin Gothic Demi Cond" pitchFamily="34" charset="0"/>
              </a:rPr>
              <a:t>-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:\tabl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4801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58888" y="188913"/>
            <a:ext cx="6553200" cy="6480175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60350"/>
            <a:ext cx="9144000" cy="129698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547664" y="404664"/>
            <a:ext cx="604867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>
                <a:ln w="38100">
                  <a:solidFill>
                    <a:srgbClr val="C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1. INTRODUCCIÓN</a:t>
            </a:r>
            <a:endParaRPr lang="es-ES" sz="6600" dirty="0">
              <a:latin typeface="Franklin Gothic Demi Cond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83568" y="2564904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CAMBIOS TECNOLÓGICOS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1762919" y="3717132"/>
            <a:ext cx="1081087" cy="1079500"/>
          </a:xfrm>
          <a:prstGeom prst="bentUpArrow">
            <a:avLst>
              <a:gd name="adj1" fmla="val 23773"/>
              <a:gd name="adj2" fmla="val 24387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doblada hacia arriba"/>
          <p:cNvSpPr/>
          <p:nvPr/>
        </p:nvSpPr>
        <p:spPr>
          <a:xfrm rot="5400000">
            <a:off x="4067969" y="5156994"/>
            <a:ext cx="1079500" cy="1081088"/>
          </a:xfrm>
          <a:prstGeom prst="bentUpArrow">
            <a:avLst>
              <a:gd name="adj1" fmla="val 22546"/>
              <a:gd name="adj2" fmla="val 24387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4005064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CAMBIOS SOCIALES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220072" y="5373216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CAMBIOS EN LA FAMILIA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17423" name="11 CuadroTexto"/>
          <p:cNvSpPr txBox="1">
            <a:spLocks noChangeArrowheads="1"/>
          </p:cNvSpPr>
          <p:nvPr/>
        </p:nvSpPr>
        <p:spPr bwMode="auto">
          <a:xfrm>
            <a:off x="576263" y="1700213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Franklin Gothic Demi Cond" pitchFamily="34" charset="0"/>
              </a:rPr>
              <a:t>Factores a tener en cuenta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333375"/>
            <a:ext cx="7058025" cy="6338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ENCUESTA ESTUDES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atin typeface="Franklin Gothic Demi Cond" pitchFamily="34" charset="0"/>
              </a:rPr>
              <a:t>Metodología: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1. Ámbito poblacional: </a:t>
            </a:r>
            <a:r>
              <a:rPr lang="es-ES" sz="2000" dirty="0">
                <a:latin typeface="Franklin Gothic Demi Cond" pitchFamily="34" charset="0"/>
              </a:rPr>
              <a:t>Estudiantes de 14 a 18 años (3º y 4º ESO, 1º y 2º Bachillerato, FP)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2. Ámbito geográfico</a:t>
            </a:r>
            <a:r>
              <a:rPr lang="es-ES" sz="2000" dirty="0">
                <a:latin typeface="Franklin Gothic Demi Cond" pitchFamily="34" charset="0"/>
              </a:rPr>
              <a:t>: a nivel nacional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3.Ámbito temporal: </a:t>
            </a:r>
            <a:r>
              <a:rPr lang="es-ES" sz="2000" dirty="0">
                <a:latin typeface="Franklin Gothic Demi Cond" pitchFamily="34" charset="0"/>
              </a:rPr>
              <a:t>periodo de recogida de información: 4 </a:t>
            </a:r>
            <a:r>
              <a:rPr lang="es-ES" sz="2000" dirty="0" err="1">
                <a:latin typeface="Franklin Gothic Demi Cond" pitchFamily="34" charset="0"/>
              </a:rPr>
              <a:t>Nov</a:t>
            </a:r>
            <a:r>
              <a:rPr lang="es-ES" sz="2000" dirty="0">
                <a:latin typeface="Franklin Gothic Demi Cond" pitchFamily="34" charset="0"/>
              </a:rPr>
              <a:t>- 19 </a:t>
            </a:r>
            <a:r>
              <a:rPr lang="es-ES" sz="2000" dirty="0" err="1">
                <a:latin typeface="Franklin Gothic Demi Cond" pitchFamily="34" charset="0"/>
              </a:rPr>
              <a:t>Dic</a:t>
            </a:r>
            <a:r>
              <a:rPr lang="es-ES" sz="2000" dirty="0">
                <a:latin typeface="Franklin Gothic Demi Cond" pitchFamily="34" charset="0"/>
              </a:rPr>
              <a:t> 2010 / 15 </a:t>
            </a:r>
            <a:r>
              <a:rPr lang="es-ES" sz="2000" dirty="0" err="1">
                <a:latin typeface="Franklin Gothic Demi Cond" pitchFamily="34" charset="0"/>
              </a:rPr>
              <a:t>Feb</a:t>
            </a:r>
            <a:r>
              <a:rPr lang="es-ES" sz="2000" dirty="0">
                <a:latin typeface="Franklin Gothic Demi Cond" pitchFamily="34" charset="0"/>
              </a:rPr>
              <a:t> – 23 Mar 2011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4.Tipo muestreo: </a:t>
            </a:r>
            <a:r>
              <a:rPr lang="es-ES" sz="2000" dirty="0">
                <a:latin typeface="Franklin Gothic Demi Cond" pitchFamily="34" charset="0"/>
              </a:rPr>
              <a:t>selección aleatoria de centros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5. Tamaño de la muestra: </a:t>
            </a:r>
            <a:r>
              <a:rPr lang="es-ES" sz="2000" dirty="0">
                <a:latin typeface="Franklin Gothic Demi Cond" pitchFamily="34" charset="0"/>
              </a:rPr>
              <a:t>857 centros educativos. 1730 aulas. 31967 alumnos.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Franklin Gothic Demi Cond" pitchFamily="34" charset="0"/>
              </a:rPr>
              <a:t>6.Recogida de información: </a:t>
            </a:r>
            <a:r>
              <a:rPr lang="es-ES" sz="2000" dirty="0">
                <a:latin typeface="Franklin Gothic Demi Cond" pitchFamily="34" charset="0"/>
              </a:rPr>
              <a:t>cuestionario anónimo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11188" y="1196975"/>
            <a:ext cx="7993062" cy="5400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900113" y="188913"/>
            <a:ext cx="7559675" cy="6800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CONCLUSIONES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Franklin Gothic Demi Cond" pitchFamily="34" charset="0"/>
              </a:rPr>
              <a:t>Incremento del consumo en todas las comunidades respecto al año 1996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Franklin Gothic Demi Cond" pitchFamily="34" charset="0"/>
              </a:rPr>
              <a:t>En los centros públicos el consumo es notablemente superior que en los centros privados (desde 2008)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Franklin Gothic Demi Cond" pitchFamily="34" charset="0"/>
              </a:rPr>
              <a:t>En la ESO es cuando más se consume y en FP cuando menos</a:t>
            </a:r>
            <a:endParaRPr lang="es-ES" sz="36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Franklin Gothic Demi Con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			Año 1996        </a:t>
            </a:r>
            <a:r>
              <a:rPr lang="es-ES" sz="4800" dirty="0">
                <a:latin typeface="Franklin Gothic Demi Cond" pitchFamily="34" charset="0"/>
              </a:rPr>
              <a:t>18966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			Año 2010         </a:t>
            </a:r>
            <a:r>
              <a:rPr lang="es-ES" sz="4800" dirty="0">
                <a:latin typeface="Franklin Gothic Demi Cond" pitchFamily="34" charset="0"/>
              </a:rPr>
              <a:t>31967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691680" y="2780928"/>
            <a:ext cx="2664296" cy="12241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PÚBLICOS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22186</a:t>
            </a:r>
            <a:endParaRPr lang="es-ES" sz="3600" dirty="0">
              <a:latin typeface="Franklin Gothic Demi Cond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44008" y="2780928"/>
            <a:ext cx="2664296" cy="12241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PRIVADOS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Franklin Gothic Demi Cond" pitchFamily="34" charset="0"/>
              </a:rPr>
              <a:t>9886</a:t>
            </a:r>
            <a:endParaRPr lang="es-ES" sz="3600" dirty="0">
              <a:latin typeface="Franklin Gothic Demi Cond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87624" y="5229200"/>
            <a:ext cx="2304256" cy="7920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atin typeface="Franklin Gothic Demi Cond" pitchFamily="34" charset="0"/>
              </a:rPr>
              <a:t>TOTAL</a:t>
            </a:r>
            <a:endParaRPr lang="es-ES" sz="5400" dirty="0">
              <a:latin typeface="Franklin Gothic Demi Cond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508625" y="4941888"/>
            <a:ext cx="576263" cy="57467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5508625" y="5661025"/>
            <a:ext cx="576263" cy="57626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:\foto muj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4 Marcador de contenido" descr="467887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133600"/>
            <a:ext cx="3810000" cy="2552700"/>
          </a:xfrm>
        </p:spPr>
      </p:pic>
      <p:sp>
        <p:nvSpPr>
          <p:cNvPr id="48130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1989138"/>
            <a:ext cx="5003800" cy="3556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ES" smtClean="0"/>
              <a:t>	</a:t>
            </a:r>
            <a:r>
              <a:rPr lang="es-ES" sz="2800" smtClean="0">
                <a:latin typeface="Franklin Gothic Demi Cond" pitchFamily="34" charset="0"/>
              </a:rPr>
              <a:t>En 2006 aumentó la percepción del riesgo ante el tabaco, el alcohol y el cannabis.</a:t>
            </a:r>
          </a:p>
          <a:p>
            <a:pPr algn="just">
              <a:buFont typeface="Arial" charset="0"/>
              <a:buNone/>
            </a:pPr>
            <a:endParaRPr lang="es-ES" sz="2800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z="2800" smtClean="0">
                <a:latin typeface="Franklin Gothic Demi Cond" pitchFamily="34" charset="0"/>
              </a:rPr>
              <a:t>	</a:t>
            </a:r>
            <a:endParaRPr lang="es-ES" smtClean="0"/>
          </a:p>
        </p:txBody>
      </p:sp>
      <p:sp>
        <p:nvSpPr>
          <p:cNvPr id="7" name="6 Rectángulo"/>
          <p:cNvSpPr/>
          <p:nvPr/>
        </p:nvSpPr>
        <p:spPr>
          <a:xfrm>
            <a:off x="0" y="332656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6. PERCEPCIÓN Y RIESGO DE LA DISPONIBILIDAD</a:t>
            </a:r>
            <a:endParaRPr lang="es-ES" sz="4400" dirty="0">
              <a:ln w="222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67544" y="3573016"/>
            <a:ext cx="4464496" cy="151216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PERCEPCIÓN DEL RIESGO MAYOR EN MUJERES ANTE CANNABIS Y TABACO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48135" name="10 Rectángulo"/>
          <p:cNvSpPr>
            <a:spLocks noChangeArrowheads="1"/>
          </p:cNvSpPr>
          <p:nvPr/>
        </p:nvSpPr>
        <p:spPr bwMode="auto">
          <a:xfrm>
            <a:off x="1042988" y="5373688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>
                <a:latin typeface="Franklin Gothic Demi Cond" pitchFamily="34" charset="0"/>
              </a:rPr>
              <a:t>Entre 2004 y 2006 descenso de la disponibilidad percibida de todas las drogas.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188" y="1700213"/>
            <a:ext cx="8064500" cy="496887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7. CONSUMO DE DROGAS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EN EL GRUPO DE IGUALES</a:t>
            </a:r>
            <a:endParaRPr lang="es-ES" sz="4400" dirty="0">
              <a:ln w="222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84213" y="1700213"/>
            <a:ext cx="78486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/>
            <a:r>
              <a:rPr lang="es-ES" sz="2800">
                <a:solidFill>
                  <a:srgbClr val="FFFF00"/>
                </a:solidFill>
                <a:latin typeface="Franklin Gothic Demi Cond" pitchFamily="34" charset="0"/>
              </a:rPr>
              <a:t>	</a:t>
            </a:r>
            <a:r>
              <a:rPr lang="es-ES" sz="2400">
                <a:solidFill>
                  <a:srgbClr val="FFFF00"/>
                </a:solidFill>
                <a:latin typeface="Franklin Gothic Demi Cond" pitchFamily="34" charset="0"/>
              </a:rPr>
              <a:t>Grupo de amigos es el marco imprescindible para la consolidación de la identidad individual y social.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es-ES" sz="2400">
              <a:solidFill>
                <a:srgbClr val="FFFF00"/>
              </a:solidFill>
              <a:latin typeface="Franklin Gothic Demi Cond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endParaRPr lang="es-ES" sz="2400">
              <a:solidFill>
                <a:srgbClr val="FFFF00"/>
              </a:solidFill>
              <a:latin typeface="Franklin Gothic Demi Cond" pitchFamily="34" charset="0"/>
            </a:endParaRPr>
          </a:p>
          <a:p>
            <a:pPr marL="285750" indent="-285750" algn="just"/>
            <a:r>
              <a:rPr lang="es-ES" sz="2400">
                <a:solidFill>
                  <a:srgbClr val="FFFF00"/>
                </a:solidFill>
                <a:latin typeface="Franklin Gothic Demi Cond" pitchFamily="34" charset="0"/>
              </a:rPr>
              <a:t>	Apoyo y comprensión ante una misma situación   </a:t>
            </a:r>
            <a:r>
              <a:rPr lang="es-ES" sz="240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→ se les exige un seguimiento de unas normas influyendo sobre el individuo.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es-ES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endParaRPr lang="es-ES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285750" indent="-285750" algn="just"/>
            <a:r>
              <a:rPr lang="es-ES" sz="2400" b="1">
                <a:solidFill>
                  <a:srgbClr val="FFFF00"/>
                </a:solidFill>
                <a:latin typeface="Franklin Gothic Demi Cond" pitchFamily="34" charset="0"/>
              </a:rPr>
              <a:t>	NO</a:t>
            </a:r>
            <a:r>
              <a:rPr lang="es-ES" sz="2400">
                <a:solidFill>
                  <a:srgbClr val="FFFF00"/>
                </a:solidFill>
                <a:latin typeface="Franklin Gothic Demi Cond" pitchFamily="34" charset="0"/>
              </a:rPr>
              <a:t> peso específico de la familia y la escuela </a:t>
            </a:r>
            <a:r>
              <a:rPr lang="es-ES" sz="240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→ el grupo aumentará su influencia y habrá dependencia excesiva.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es-ES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endParaRPr lang="es-ES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285750" indent="-285750" algn="just"/>
            <a:r>
              <a:rPr lang="es-ES" sz="240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	Estudio de consumo propio de drogas se debía principalmente por el consumo  de drogas de su entorno 54,9%</a:t>
            </a:r>
            <a:endParaRPr lang="es-ES" sz="2400">
              <a:solidFill>
                <a:srgbClr val="FFFF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1 Imagen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6692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2 CuadroTexto"/>
          <p:cNvSpPr txBox="1">
            <a:spLocks noChangeArrowheads="1"/>
          </p:cNvSpPr>
          <p:nvPr/>
        </p:nvSpPr>
        <p:spPr bwMode="auto">
          <a:xfrm>
            <a:off x="827088" y="549275"/>
            <a:ext cx="7561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>
                <a:latin typeface="Franklin Gothic Demi Cond" pitchFamily="34" charset="0"/>
              </a:rPr>
              <a:t>Proporción de estudiantes de enseñanzas secundarias de 14-18 años que se han emborrachado en los últimos 30 días.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4213" y="2420938"/>
            <a:ext cx="7775575" cy="3240087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>
                <a:ln w="254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8. ABORDAJE</a:t>
            </a:r>
            <a:endParaRPr lang="es-ES" sz="6600" b="1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975" y="1700213"/>
            <a:ext cx="44640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Desde el punto de vista docente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Franklin Gothic Demi Cond" pitchFamily="34" charset="0"/>
              </a:rPr>
              <a:t> </a:t>
            </a:r>
            <a:r>
              <a:rPr lang="es-ES" sz="2400" dirty="0">
                <a:latin typeface="Franklin Gothic Demi Cond" pitchFamily="34" charset="0"/>
              </a:rPr>
              <a:t>          </a:t>
            </a: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</a:rPr>
              <a:t>   </a:t>
            </a:r>
            <a:endParaRPr lang="es-ES" dirty="0">
              <a:latin typeface="+mn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43608" y="2420888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FORMACIÓN DEL PROFESOR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932040" y="2420888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OBSERVACIÓN DEL PROFESOR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043608" y="3933056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INTERVENCIÓN DEL PROFESOR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44008" y="3717032"/>
            <a:ext cx="3312368" cy="151216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CONOCIMIENTO DE LOS EFECTOS DE LAS DROGAS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59832" y="5445224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INFORMAR A LOS PADRES</a:t>
            </a:r>
            <a:endParaRPr lang="es-ES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975" y="188913"/>
            <a:ext cx="4464050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s-ES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Desde el punto de vista </a:t>
            </a:r>
            <a:r>
              <a:rPr lang="es-ES" sz="2800" dirty="0">
                <a:latin typeface="Franklin Gothic Demi Cond" pitchFamily="34" charset="0"/>
              </a:rPr>
              <a:t>familiar</a:t>
            </a:r>
            <a:endParaRPr lang="es-E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+mn-lt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27584" y="1340768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INFORMACIÓN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148064" y="1340768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PREPARACIÓN DE LA SITUACIÓN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27584" y="2996952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AYUDA PSICOLÓGICA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064" y="2996952"/>
            <a:ext cx="3024336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COMUNICACIÓN CON HIJOS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27584" y="4653136"/>
            <a:ext cx="3384376" cy="14401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ACCESO A LOS EFECTOS VÍA INTERNET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16016" y="4653136"/>
            <a:ext cx="3456384" cy="14401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QUITAR IMPORTANCIA AL MARCO DE AMIGOS</a:t>
            </a:r>
            <a:endParaRPr lang="es-ES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4652963"/>
            <a:ext cx="8388350" cy="16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84213" y="1125538"/>
            <a:ext cx="8459787" cy="16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251" name="3 CuadroTexto"/>
          <p:cNvSpPr txBox="1">
            <a:spLocks noChangeArrowheads="1"/>
          </p:cNvSpPr>
          <p:nvPr/>
        </p:nvSpPr>
        <p:spPr bwMode="auto">
          <a:xfrm>
            <a:off x="1908175" y="476250"/>
            <a:ext cx="532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Franklin Gothic Demi Cond" pitchFamily="34" charset="0"/>
              </a:rPr>
              <a:t>Desde el punto de vista de la sociedad</a:t>
            </a:r>
          </a:p>
        </p:txBody>
      </p:sp>
      <p:pic>
        <p:nvPicPr>
          <p:cNvPr id="53252" name="4 Imagen" descr="Enfermera-R-M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3749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6 Imagen" descr="asas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3573463"/>
            <a:ext cx="34163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419872" y="1412776"/>
            <a:ext cx="5040560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IMIPLICACIÓN DE LOS PROFESIONALES DE LA SALUD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5536" y="4941168"/>
            <a:ext cx="4320480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NO MARGINAR Y AYUDAR AL DROGADICTO</a:t>
            </a:r>
            <a:endParaRPr lang="es-ES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750" y="1916113"/>
            <a:ext cx="4824413" cy="29527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016125" y="404813"/>
            <a:ext cx="5111750" cy="2738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Desde el punto de vista del Gobierno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54276" name="4 Rectángulo"/>
          <p:cNvSpPr>
            <a:spLocks noChangeArrowheads="1"/>
          </p:cNvSpPr>
          <p:nvPr/>
        </p:nvSpPr>
        <p:spPr bwMode="auto">
          <a:xfrm>
            <a:off x="684213" y="2060575"/>
            <a:ext cx="45354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>
                <a:latin typeface="Franklin Gothic Demi Cond" pitchFamily="34" charset="0"/>
              </a:rPr>
              <a:t>Endurecimiento de las leyes</a:t>
            </a:r>
          </a:p>
          <a:p>
            <a:pPr algn="just"/>
            <a:endParaRPr lang="es-ES" sz="2400">
              <a:latin typeface="Franklin Gothic Demi Cond" pitchFamily="34" charset="0"/>
            </a:endParaRPr>
          </a:p>
          <a:p>
            <a:pPr algn="just"/>
            <a:r>
              <a:rPr lang="es-ES" sz="2400">
                <a:latin typeface="Franklin Gothic Demi Cond" pitchFamily="34" charset="0"/>
              </a:rPr>
              <a:t>Prevención y sensibilización: en el año 2006 se destinaron 2.105.000 €  a programas de prevención.</a:t>
            </a:r>
          </a:p>
          <a:p>
            <a:pPr algn="just">
              <a:buFontTx/>
              <a:buChar char="-"/>
            </a:pPr>
            <a:endParaRPr lang="es-ES" sz="2400">
              <a:latin typeface="Franklin Gothic Demi Cond" pitchFamily="34" charset="0"/>
            </a:endParaRPr>
          </a:p>
          <a:p>
            <a:pPr algn="just"/>
            <a:r>
              <a:rPr lang="es-ES" sz="2400">
                <a:latin typeface="Franklin Gothic Demi Cond" pitchFamily="34" charset="0"/>
              </a:rPr>
              <a:t>Prevención en el ámbito laboral.</a:t>
            </a:r>
          </a:p>
        </p:txBody>
      </p:sp>
      <p:pic>
        <p:nvPicPr>
          <p:cNvPr id="54277" name="5 Imagen" descr="Martillo_juez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420938"/>
            <a:ext cx="3200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otón de acción: Película">
            <a:hlinkClick r:id="rId3" highlightClick="1"/>
          </p:cNvPr>
          <p:cNvSpPr/>
          <p:nvPr/>
        </p:nvSpPr>
        <p:spPr>
          <a:xfrm>
            <a:off x="7092950" y="5732463"/>
            <a:ext cx="1223963" cy="865187"/>
          </a:xfrm>
          <a:prstGeom prst="actionButtonMov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2 Imagen" descr="botellon--647x2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779912" y="3501008"/>
            <a:ext cx="4968552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ALCOHOL EN GRANDES CANTIDADES EN FIN DE SEMANA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779912" y="5229200"/>
            <a:ext cx="4968552" cy="108012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POLICONSUMO DE SUSTANCIAS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4221088"/>
            <a:ext cx="2952328" cy="13681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Franklin Gothic Demi Cond" pitchFamily="34" charset="0"/>
              </a:rPr>
              <a:t>CAMBIOS EN LOS HÁBITOS DE CONSUMO</a:t>
            </a:r>
            <a:endParaRPr lang="es-ES" sz="2800" dirty="0">
              <a:latin typeface="Franklin Gothic Demi Cond" pitchFamily="34" charset="0"/>
            </a:endParaRPr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3059906" y="5588794"/>
            <a:ext cx="576263" cy="720725"/>
          </a:xfrm>
          <a:prstGeom prst="bentUpArrow">
            <a:avLst>
              <a:gd name="adj1" fmla="val 44477"/>
              <a:gd name="adj2" fmla="val 24387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doblada hacia arriba"/>
          <p:cNvSpPr/>
          <p:nvPr/>
        </p:nvSpPr>
        <p:spPr>
          <a:xfrm rot="5400000" flipH="1">
            <a:off x="3023394" y="3464719"/>
            <a:ext cx="639762" cy="711200"/>
          </a:xfrm>
          <a:prstGeom prst="bentUpArrow">
            <a:avLst>
              <a:gd name="adj1" fmla="val 38262"/>
              <a:gd name="adj2" fmla="val 21279"/>
              <a:gd name="adj3" fmla="val 353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188" y="2133600"/>
            <a:ext cx="7993062" cy="424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260350"/>
            <a:ext cx="9144000" cy="129698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6600" b="1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43955" y="332656"/>
            <a:ext cx="5856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>
                <a:ln w="38100">
                  <a:solidFill>
                    <a:srgbClr val="C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BIBLIOGRAFÍA</a:t>
            </a:r>
            <a:endParaRPr lang="es-ES" sz="8000" dirty="0">
              <a:ln w="38100">
                <a:solidFill>
                  <a:srgbClr val="C00000"/>
                </a:solidFill>
                <a:prstDash val="solid"/>
              </a:ln>
              <a:latin typeface="+mn-lt"/>
            </a:endParaRPr>
          </a:p>
        </p:txBody>
      </p:sp>
      <p:sp>
        <p:nvSpPr>
          <p:cNvPr id="55300" name="3 CuadroTexto"/>
          <p:cNvSpPr txBox="1">
            <a:spLocks noChangeArrowheads="1"/>
          </p:cNvSpPr>
          <p:nvPr/>
        </p:nvSpPr>
        <p:spPr bwMode="auto">
          <a:xfrm>
            <a:off x="827088" y="2420938"/>
            <a:ext cx="741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>
                <a:latin typeface="Franklin Gothic Demi Cond" pitchFamily="34" charset="0"/>
              </a:rPr>
              <a:t>Tendencias en el consumo de drogas en la juventud española y efectos sobre su salud.</a:t>
            </a:r>
          </a:p>
          <a:p>
            <a:pPr algn="just"/>
            <a:endParaRPr lang="es-ES" sz="2000">
              <a:latin typeface="Franklin Gothic Demi Cond" pitchFamily="34" charset="0"/>
            </a:endParaRPr>
          </a:p>
          <a:p>
            <a:pPr algn="just"/>
            <a:r>
              <a:rPr lang="es-ES" sz="2000">
                <a:latin typeface="Franklin Gothic Demi Cond" pitchFamily="34" charset="0"/>
              </a:rPr>
              <a:t>Delegación del Gobierno para el Plan Nacional sobre Drogas. Encuesta Estatal sobre Uso de Drogas en Enseñanzas Secundarias 2006-2007. Ministerio de Sanidad y Consumo. Madrid: Ministerio de Sanidad y Consumo2008. </a:t>
            </a:r>
            <a:r>
              <a:rPr lang="es-ES" sz="2000">
                <a:latin typeface="Franklin Gothic Demi Cond" pitchFamily="34" charset="0"/>
                <a:hlinkClick r:id="rId2"/>
              </a:rPr>
              <a:t>http://www.pnsd.msc.es/Categoria2/observa/estudios/home.htm</a:t>
            </a:r>
            <a:r>
              <a:rPr lang="es-ES" sz="2000">
                <a:latin typeface="Franklin Gothic Demi Cond" pitchFamily="34" charset="0"/>
              </a:rPr>
              <a:t>.</a:t>
            </a:r>
          </a:p>
          <a:p>
            <a:pPr algn="just"/>
            <a:endParaRPr lang="es-ES" sz="2000">
              <a:latin typeface="Franklin Gothic Demi Cond" pitchFamily="34" charset="0"/>
            </a:endParaRPr>
          </a:p>
          <a:p>
            <a:pPr algn="just"/>
            <a:r>
              <a:rPr lang="es-ES" sz="2000">
                <a:latin typeface="Franklin Gothic Demi Cond" pitchFamily="34" charset="0"/>
                <a:hlinkClick r:id="rId3"/>
              </a:rPr>
              <a:t>https://www.youtube.com/watch?v=s8dE1Ha2Ywk&amp;feature=related</a:t>
            </a:r>
            <a:endParaRPr lang="es-ES" sz="2000">
              <a:latin typeface="Franklin Gothic Demi Cond" pitchFamily="34" charset="0"/>
            </a:endParaRPr>
          </a:p>
          <a:p>
            <a:pPr algn="just"/>
            <a:endParaRPr lang="es-ES" sz="2000">
              <a:latin typeface="Franklin Gothic Demi Cond" pitchFamily="34" charset="0"/>
            </a:endParaRPr>
          </a:p>
          <a:p>
            <a:pPr algn="just"/>
            <a:r>
              <a:rPr lang="es-ES" sz="2000">
                <a:latin typeface="Franklin Gothic Demi Cond" pitchFamily="34" charset="0"/>
                <a:hlinkClick r:id="rId4"/>
              </a:rPr>
              <a:t>https://www.youtube.com/watch?v=D8N9Fcl99Mc</a:t>
            </a:r>
            <a:endParaRPr lang="es-ES" sz="2000"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3 Rectángulo"/>
          <p:cNvSpPr>
            <a:spLocks noChangeArrowheads="1"/>
          </p:cNvSpPr>
          <p:nvPr/>
        </p:nvSpPr>
        <p:spPr bwMode="auto">
          <a:xfrm>
            <a:off x="755650" y="549275"/>
            <a:ext cx="76327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500">
                <a:latin typeface="Franklin Gothic Demi Cond" pitchFamily="34" charset="0"/>
              </a:rPr>
              <a:t>Evolución de la prevalencia del consumo diario de tabaco entre estudiantes de enseñanzas secundarias de 14-18 años (porcentajes). España 1994-2010</a:t>
            </a:r>
          </a:p>
        </p:txBody>
      </p:sp>
      <p:pic>
        <p:nvPicPr>
          <p:cNvPr id="19458" name="4 Imagen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7058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971550" y="1989138"/>
            <a:ext cx="7200900" cy="4176712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Imagen" descr="Consumo-mundial-drog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3850" y="1628775"/>
            <a:ext cx="3168650" cy="5229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332656"/>
            <a:ext cx="9144000" cy="129614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2. JÓVENES Y LAS DISTINTAS DROGAS</a:t>
            </a:r>
            <a:endParaRPr lang="es-ES" sz="4800" dirty="0">
              <a:ln w="222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21507" name="3 Marcador de contenido" descr="fum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2879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8 Imagen" descr="Niños fuman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926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10 CuadroTexto"/>
          <p:cNvSpPr txBox="1">
            <a:spLocks noChangeArrowheads="1"/>
          </p:cNvSpPr>
          <p:nvPr/>
        </p:nvSpPr>
        <p:spPr bwMode="auto">
          <a:xfrm>
            <a:off x="3635375" y="2708275"/>
            <a:ext cx="5113338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sz="3000">
              <a:latin typeface="Franklin Gothic Demi Cond" pitchFamily="34" charset="0"/>
            </a:endParaRPr>
          </a:p>
          <a:p>
            <a:pPr algn="just"/>
            <a:r>
              <a:rPr lang="es-ES" sz="3000">
                <a:latin typeface="Franklin Gothic Demi Cond" pitchFamily="34" charset="0"/>
              </a:rPr>
              <a:t>Primera causa de muerte</a:t>
            </a:r>
          </a:p>
          <a:p>
            <a:pPr algn="just"/>
            <a:endParaRPr lang="es-ES" sz="3000">
              <a:latin typeface="Franklin Gothic Demi Cond" pitchFamily="34" charset="0"/>
            </a:endParaRPr>
          </a:p>
          <a:p>
            <a:pPr algn="just"/>
            <a:r>
              <a:rPr lang="es-ES" sz="3000">
                <a:latin typeface="Franklin Gothic Demi Cond" pitchFamily="34" charset="0"/>
              </a:rPr>
              <a:t>Imagen atractiva en adolescentes</a:t>
            </a:r>
          </a:p>
          <a:p>
            <a:pPr algn="just"/>
            <a:endParaRPr lang="es-ES" sz="3000">
              <a:latin typeface="Franklin Gothic Demi Cond" pitchFamily="34" charset="0"/>
            </a:endParaRPr>
          </a:p>
          <a:p>
            <a:pPr algn="just"/>
            <a:r>
              <a:rPr lang="es-ES" sz="3000" b="1" u="sng">
                <a:latin typeface="Franklin Gothic Demi Cond" pitchFamily="34" charset="0"/>
              </a:rPr>
              <a:t>Efectos</a:t>
            </a:r>
            <a:r>
              <a:rPr lang="es-ES" sz="3000">
                <a:latin typeface="Franklin Gothic Demi Cond" pitchFamily="34" charset="0"/>
              </a:rPr>
              <a:t>:  Cáncer, tos, mal aliento, caries, rostro amarillento, etc</a:t>
            </a:r>
          </a:p>
          <a:p>
            <a:pPr algn="just">
              <a:buFontTx/>
              <a:buChar char="-"/>
            </a:pPr>
            <a:endParaRPr lang="es-ES" sz="3000">
              <a:latin typeface="Franklin Gothic Demi Cond" pitchFamily="34" charset="0"/>
            </a:endParaRPr>
          </a:p>
          <a:p>
            <a:pPr>
              <a:buFontTx/>
              <a:buChar char="-"/>
            </a:pPr>
            <a:endParaRPr lang="es-ES">
              <a:latin typeface="Calibri" pitchFamily="34" charset="0"/>
            </a:endParaRPr>
          </a:p>
          <a:p>
            <a:endParaRPr lang="es-ES">
              <a:latin typeface="Calibri" pitchFamily="34" charset="0"/>
            </a:endParaRP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35375" y="1557338"/>
            <a:ext cx="41052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dirty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TABACO</a:t>
            </a:r>
            <a:endParaRPr lang="es-ES" sz="66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3708400" y="2565400"/>
            <a:ext cx="5435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95288" y="0"/>
            <a:ext cx="28813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8038" y="188913"/>
            <a:ext cx="35274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ALCOHOL</a:t>
            </a:r>
            <a:endParaRPr lang="es-ES" sz="66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2531" name="4 Marcador de contenido" descr="51859_jovenes-alcohol-joya7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2592388" cy="170815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03575" y="1341438"/>
            <a:ext cx="5689600" cy="4824412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	</a:t>
            </a:r>
            <a:endParaRPr lang="es-ES" sz="8600" dirty="0" smtClean="0">
              <a:latin typeface="Franklin Gothic Demi Cond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8600" dirty="0" smtClean="0">
              <a:latin typeface="Franklin Gothic Demi Cond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8600" dirty="0" smtClean="0">
                <a:latin typeface="Franklin Gothic Demi Cond" pitchFamily="34" charset="0"/>
              </a:rPr>
              <a:t>	</a:t>
            </a:r>
            <a:r>
              <a:rPr lang="es-ES" sz="11200" dirty="0" smtClean="0">
                <a:latin typeface="Franklin Gothic Demi Cond" pitchFamily="34" charset="0"/>
              </a:rPr>
              <a:t>Provoca comportamientos violentos y  alteraciones del rendimiento escolar.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1200" dirty="0" smtClean="0">
              <a:latin typeface="Franklin Gothic Demi Cond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1200" dirty="0" smtClean="0">
                <a:latin typeface="Franklin Gothic Demi Cond" pitchFamily="34" charset="0"/>
              </a:rPr>
              <a:t>	 El consumo en “atracón” puede afectar al Sistema Nervioso.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1200" dirty="0" smtClean="0">
              <a:latin typeface="Franklin Gothic Demi Cond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1200" dirty="0" smtClean="0">
                <a:latin typeface="Franklin Gothic Demi Cond" pitchFamily="34" charset="0"/>
              </a:rPr>
              <a:t>	El consumo en jóvenes está asociado a los fines de semana: botellones, parques, discotecas y pubs.</a:t>
            </a:r>
            <a:endParaRPr lang="es-ES" sz="11200" dirty="0">
              <a:latin typeface="Franklin Gothic Demi Cond" pitchFamily="34" charset="0"/>
            </a:endParaRPr>
          </a:p>
        </p:txBody>
      </p:sp>
      <p:pic>
        <p:nvPicPr>
          <p:cNvPr id="22533" name="9 Imagen" descr="image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25923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10 Imagen" descr="15002d6ctgp1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3563938" y="1268413"/>
            <a:ext cx="5580062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0"/>
            <a:ext cx="28813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188913"/>
            <a:ext cx="36004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CANNABIS</a:t>
            </a:r>
            <a:endParaRPr lang="es-ES" sz="6600" dirty="0">
              <a:solidFill>
                <a:srgbClr val="00206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3555" name="4 Marcador de contenido" descr="20090611114310-cannabis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2592388" cy="1773238"/>
          </a:xfrm>
        </p:spPr>
      </p:pic>
      <p:sp>
        <p:nvSpPr>
          <p:cNvPr id="23556" name="3 Marcador de contenido"/>
          <p:cNvSpPr>
            <a:spLocks noGrp="1"/>
          </p:cNvSpPr>
          <p:nvPr>
            <p:ph sz="half" idx="2"/>
          </p:nvPr>
        </p:nvSpPr>
        <p:spPr>
          <a:xfrm>
            <a:off x="3276600" y="1628775"/>
            <a:ext cx="54102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mtClean="0"/>
          </a:p>
          <a:p>
            <a:pPr algn="just">
              <a:buFont typeface="Arial" charset="0"/>
              <a:buNone/>
            </a:pPr>
            <a:r>
              <a:rPr lang="es-ES" smtClean="0"/>
              <a:t>	</a:t>
            </a:r>
            <a:r>
              <a:rPr lang="es-ES" smtClean="0">
                <a:latin typeface="Franklin Gothic Demi Cond" pitchFamily="34" charset="0"/>
              </a:rPr>
              <a:t>El cannabis es la primera droga ilegal consumida en España.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Pérdida de memoria, atención y de la noción del tiempo</a:t>
            </a:r>
          </a:p>
          <a:p>
            <a:pPr algn="just">
              <a:buFont typeface="Arial" charset="0"/>
              <a:buNone/>
            </a:pPr>
            <a:endParaRPr lang="es-ES" smtClean="0">
              <a:latin typeface="Franklin Gothic Demi Con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mtClean="0">
                <a:latin typeface="Franklin Gothic Demi Cond" pitchFamily="34" charset="0"/>
              </a:rPr>
              <a:t>	</a:t>
            </a:r>
            <a:r>
              <a:rPr lang="es-ES" b="1" u="sng" smtClean="0">
                <a:latin typeface="Franklin Gothic Demi Cond" pitchFamily="34" charset="0"/>
              </a:rPr>
              <a:t>Efectos</a:t>
            </a:r>
            <a:r>
              <a:rPr lang="es-ES" smtClean="0">
                <a:latin typeface="Franklin Gothic Demi Cond" pitchFamily="34" charset="0"/>
              </a:rPr>
              <a:t>: Taquicardias, hipertensión, depresiones y psicosis.</a:t>
            </a:r>
          </a:p>
        </p:txBody>
      </p:sp>
      <p:pic>
        <p:nvPicPr>
          <p:cNvPr id="23557" name="5 Imagen" descr="sriimg20050110_5457027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259238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6 Imagen" descr="droga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365625"/>
            <a:ext cx="25971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708400" y="1268413"/>
            <a:ext cx="5435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955</Words>
  <Application>Microsoft Office PowerPoint</Application>
  <PresentationFormat>Presentación en pantalla (4:3)</PresentationFormat>
  <Paragraphs>248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Calibri</vt:lpstr>
      <vt:lpstr>Arial</vt:lpstr>
      <vt:lpstr>Franklin Gothic Demi Cond</vt:lpstr>
      <vt:lpstr>Times New Roman</vt:lpstr>
      <vt:lpstr>Courier New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ALCOHOL</vt:lpstr>
      <vt:lpstr>CANNABIS</vt:lpstr>
      <vt:lpstr>COCAINA</vt:lpstr>
      <vt:lpstr>ÉXTASIS</vt:lpstr>
      <vt:lpstr>ANFETAMINAS</vt:lpstr>
      <vt:lpstr>TRANQUILIZANTES</vt:lpstr>
      <vt:lpstr>ALUCINÓGENOS</vt:lpstr>
      <vt:lpstr>HEROÍNA</vt:lpstr>
      <vt:lpstr>INHALABLES VOLÁTILES</vt:lpstr>
      <vt:lpstr>Diapositiva 17</vt:lpstr>
      <vt:lpstr>Diapositiva 18</vt:lpstr>
      <vt:lpstr>Diapositiva 19</vt:lpstr>
      <vt:lpstr>Diapositiva 20</vt:lpstr>
      <vt:lpstr>TABACO</vt:lpstr>
      <vt:lpstr>DIFERENCIAS EN EL CONSUMO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pc</cp:lastModifiedBy>
  <cp:revision>120</cp:revision>
  <dcterms:created xsi:type="dcterms:W3CDTF">2012-10-26T16:58:39Z</dcterms:created>
  <dcterms:modified xsi:type="dcterms:W3CDTF">2013-04-19T11:04:43Z</dcterms:modified>
</cp:coreProperties>
</file>